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13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362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851400" y="139700"/>
            <a:ext cx="7162800" cy="1646340"/>
          </a:xfrm>
        </p:spPr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hr-HR" sz="5400" b="0" i="0" dirty="0" err="1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Konjunktiv</a:t>
            </a:r>
            <a:r>
              <a:rPr lang="hr-HR" sz="5400" b="0" i="0" dirty="0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 perfekta aktivnog i pasivnog</a:t>
            </a:r>
            <a:endParaRPr lang="hr-HR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TVORBA - AKTIV	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66800" y="1905001"/>
            <a:ext cx="7569200" cy="965199"/>
          </a:xfrm>
        </p:spPr>
        <p:txBody>
          <a:bodyPr>
            <a:normAutofit/>
          </a:bodyPr>
          <a:lstStyle/>
          <a:p>
            <a:r>
              <a:rPr lang="hr-HR" sz="4400" b="1" dirty="0">
                <a:solidFill>
                  <a:schemeClr val="tx2"/>
                </a:solidFill>
              </a:rPr>
              <a:t>p</a:t>
            </a:r>
            <a:r>
              <a:rPr lang="hr-HR" sz="4400" b="1" dirty="0" smtClean="0">
                <a:solidFill>
                  <a:schemeClr val="tx2"/>
                </a:solidFill>
              </a:rPr>
              <a:t>erfektna osnova + nastavci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8700477" y="1927931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- ERIM</a:t>
            </a: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- ERIS</a:t>
            </a: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- ERIT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1.- ERIMUS</a:t>
            </a: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/>
                </a:solidFill>
              </a:rPr>
              <a:t>- ERITIS</a:t>
            </a: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/>
                </a:solidFill>
              </a:rPr>
              <a:t>- ERINT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1066800" y="2921002"/>
            <a:ext cx="4584700" cy="715089"/>
          </a:xfrm>
          <a:prstGeom prst="wedgeRoundRectCallout">
            <a:avLst>
              <a:gd name="adj1" fmla="val -7246"/>
              <a:gd name="adj2" fmla="val -113324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OBLIK NA – I (bez -i)</a:t>
            </a:r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err="1">
                <a:solidFill>
                  <a:schemeClr val="tx2"/>
                </a:solidFill>
              </a:rPr>
              <a:t>s</a:t>
            </a:r>
            <a:r>
              <a:rPr lang="hr-HR" sz="4400" b="1" dirty="0" err="1" smtClean="0">
                <a:solidFill>
                  <a:schemeClr val="tx2"/>
                </a:solidFill>
              </a:rPr>
              <a:t>cribo</a:t>
            </a:r>
            <a:r>
              <a:rPr lang="hr-HR" sz="4400" b="1" dirty="0" smtClean="0">
                <a:solidFill>
                  <a:schemeClr val="tx2"/>
                </a:solidFill>
              </a:rPr>
              <a:t> 3 (</a:t>
            </a:r>
            <a:r>
              <a:rPr lang="hr-HR" sz="4400" b="1" dirty="0" err="1" smtClean="0">
                <a:solidFill>
                  <a:schemeClr val="tx2"/>
                </a:solidFill>
              </a:rPr>
              <a:t>scribere</a:t>
            </a:r>
            <a:r>
              <a:rPr lang="hr-HR" sz="4400" b="1" dirty="0" smtClean="0">
                <a:solidFill>
                  <a:schemeClr val="tx2"/>
                </a:solidFill>
              </a:rPr>
              <a:t>) </a:t>
            </a:r>
            <a:r>
              <a:rPr lang="hr-HR" sz="4400" b="1" dirty="0" err="1" smtClean="0">
                <a:solidFill>
                  <a:schemeClr val="tx2"/>
                </a:solidFill>
              </a:rPr>
              <a:t>scripsi</a:t>
            </a:r>
            <a:r>
              <a:rPr lang="hr-HR" sz="4400" b="1" dirty="0" smtClean="0">
                <a:solidFill>
                  <a:schemeClr val="tx2"/>
                </a:solidFill>
              </a:rPr>
              <a:t>, </a:t>
            </a:r>
            <a:r>
              <a:rPr lang="hr-HR" sz="4400" b="1" dirty="0" err="1" smtClean="0">
                <a:solidFill>
                  <a:schemeClr val="tx2"/>
                </a:solidFill>
              </a:rPr>
              <a:t>scriptum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66800" y="1905001"/>
            <a:ext cx="4851400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1. </a:t>
            </a:r>
            <a:r>
              <a:rPr lang="hr-HR" sz="3600" b="1" dirty="0" err="1" smtClean="0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ERIM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</a:t>
            </a:r>
            <a:r>
              <a:rPr lang="hr-HR" sz="3600" b="1" dirty="0" err="1" smtClean="0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</a:t>
            </a:r>
            <a:r>
              <a:rPr lang="hr-HR" sz="3600" b="1" dirty="0">
                <a:solidFill>
                  <a:schemeClr val="tx2"/>
                </a:solidFill>
              </a:rPr>
              <a:t>ERIS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</a:t>
            </a:r>
            <a:r>
              <a:rPr lang="hr-HR" sz="3600" b="1" dirty="0" err="1" smtClean="0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</a:t>
            </a:r>
            <a:r>
              <a:rPr lang="hr-HR" sz="3600" b="1" dirty="0">
                <a:solidFill>
                  <a:schemeClr val="tx2"/>
                </a:solidFill>
              </a:rPr>
              <a:t>ERIT</a:t>
            </a:r>
          </a:p>
          <a:p>
            <a:pPr marL="0" indent="0">
              <a:buNone/>
            </a:pPr>
            <a:r>
              <a:rPr lang="hr-HR" sz="3600" b="1" dirty="0">
                <a:solidFill>
                  <a:schemeClr val="tx2"/>
                </a:solidFill>
              </a:rPr>
              <a:t>1</a:t>
            </a:r>
            <a:r>
              <a:rPr lang="hr-HR" sz="3600" b="1" dirty="0" smtClean="0">
                <a:solidFill>
                  <a:schemeClr val="tx2"/>
                </a:solidFill>
              </a:rPr>
              <a:t>.</a:t>
            </a:r>
            <a:r>
              <a:rPr lang="hr-HR" sz="3600" b="1" dirty="0">
                <a:solidFill>
                  <a:schemeClr val="tx2"/>
                </a:solidFill>
              </a:rPr>
              <a:t> </a:t>
            </a:r>
            <a:r>
              <a:rPr lang="hr-HR" sz="3600" b="1" dirty="0" err="1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</a:t>
            </a:r>
            <a:r>
              <a:rPr lang="hr-HR" sz="3600" b="1" dirty="0">
                <a:solidFill>
                  <a:schemeClr val="tx2"/>
                </a:solidFill>
              </a:rPr>
              <a:t>ERIMUS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</a:t>
            </a:r>
            <a:r>
              <a:rPr lang="hr-HR" sz="3600" b="1" dirty="0" err="1" smtClean="0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</a:t>
            </a:r>
            <a:r>
              <a:rPr lang="hr-HR" sz="3600" b="1" dirty="0">
                <a:solidFill>
                  <a:schemeClr val="tx2"/>
                </a:solidFill>
              </a:rPr>
              <a:t>ERITIS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</a:t>
            </a:r>
            <a:r>
              <a:rPr lang="hr-HR" sz="3600" b="1" dirty="0" err="1" smtClean="0">
                <a:solidFill>
                  <a:schemeClr val="tx2"/>
                </a:solidFill>
              </a:rPr>
              <a:t>scrips</a:t>
            </a:r>
            <a:r>
              <a:rPr lang="hr-HR" sz="3600" b="1" dirty="0" smtClean="0">
                <a:solidFill>
                  <a:schemeClr val="tx2"/>
                </a:solidFill>
              </a:rPr>
              <a:t>- </a:t>
            </a:r>
            <a:r>
              <a:rPr lang="hr-HR" sz="3600" b="1" dirty="0">
                <a:solidFill>
                  <a:schemeClr val="tx2"/>
                </a:solidFill>
              </a:rPr>
              <a:t>ERINT</a:t>
            </a:r>
          </a:p>
          <a:p>
            <a:pPr marL="0" indent="0">
              <a:buNone/>
            </a:pPr>
            <a:endParaRPr lang="hr-HR" sz="3600" dirty="0">
              <a:solidFill>
                <a:schemeClr val="tx2"/>
              </a:solidFill>
            </a:endParaRPr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5448300" y="1646239"/>
            <a:ext cx="6019800" cy="5084762"/>
          </a:xfrm>
          <a:prstGeom prst="wave">
            <a:avLst>
              <a:gd name="adj1" fmla="val 0"/>
              <a:gd name="adj2" fmla="val -10000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SUM, ESSE, FUI</a:t>
            </a:r>
          </a:p>
          <a:p>
            <a:pPr marL="0" indent="0">
              <a:buFont typeface="Arial" pitchFamily="34" charset="0"/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1. FU- ERIM</a:t>
            </a:r>
          </a:p>
          <a:p>
            <a:pPr marL="0" indent="0">
              <a:buFont typeface="Arial" pitchFamily="34" charset="0"/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FU- ERIS</a:t>
            </a:r>
          </a:p>
          <a:p>
            <a:pPr marL="0" indent="0">
              <a:buFont typeface="Arial" pitchFamily="34" charset="0"/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FU- ERIT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1. </a:t>
            </a:r>
            <a:r>
              <a:rPr lang="hr-HR" sz="3600" b="1" dirty="0">
                <a:solidFill>
                  <a:schemeClr val="tx2"/>
                </a:solidFill>
              </a:rPr>
              <a:t>FU</a:t>
            </a:r>
            <a:r>
              <a:rPr lang="hr-HR" sz="3600" b="1" dirty="0" smtClean="0">
                <a:solidFill>
                  <a:schemeClr val="tx2"/>
                </a:solidFill>
              </a:rPr>
              <a:t>- ERIMUS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</a:t>
            </a:r>
            <a:r>
              <a:rPr lang="hr-HR" sz="3600" b="1" dirty="0">
                <a:solidFill>
                  <a:schemeClr val="tx2"/>
                </a:solidFill>
              </a:rPr>
              <a:t>FU</a:t>
            </a:r>
            <a:r>
              <a:rPr lang="hr-HR" sz="3600" b="1" dirty="0" smtClean="0">
                <a:solidFill>
                  <a:schemeClr val="tx2"/>
                </a:solidFill>
              </a:rPr>
              <a:t>- ERITIS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</a:t>
            </a:r>
            <a:r>
              <a:rPr lang="hr-HR" sz="3600" b="1" dirty="0">
                <a:solidFill>
                  <a:schemeClr val="tx2"/>
                </a:solidFill>
              </a:rPr>
              <a:t>FU</a:t>
            </a:r>
            <a:r>
              <a:rPr lang="hr-HR" sz="3600" b="1" dirty="0" smtClean="0">
                <a:solidFill>
                  <a:schemeClr val="tx2"/>
                </a:solidFill>
              </a:rPr>
              <a:t>- ERINT</a:t>
            </a:r>
          </a:p>
          <a:p>
            <a:pPr marL="0" indent="0">
              <a:buFont typeface="Arial" pitchFamily="34" charset="0"/>
              <a:buNone/>
            </a:pPr>
            <a:endParaRPr lang="hr-HR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5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TVORBA - PASIV	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31800" y="1646238"/>
            <a:ext cx="11074400" cy="944562"/>
          </a:xfrm>
        </p:spPr>
        <p:txBody>
          <a:bodyPr>
            <a:normAutofit/>
          </a:bodyPr>
          <a:lstStyle/>
          <a:p>
            <a:r>
              <a:rPr lang="hr-HR" sz="4400" b="1" dirty="0" err="1" smtClean="0">
                <a:solidFill>
                  <a:schemeClr val="tx2"/>
                </a:solidFill>
              </a:rPr>
              <a:t>participska</a:t>
            </a:r>
            <a:r>
              <a:rPr lang="hr-HR" sz="4400" b="1" dirty="0" smtClean="0">
                <a:solidFill>
                  <a:schemeClr val="tx2"/>
                </a:solidFill>
              </a:rPr>
              <a:t> osnova + </a:t>
            </a:r>
            <a:r>
              <a:rPr lang="hr-HR" sz="4400" b="1" dirty="0" err="1" smtClean="0">
                <a:solidFill>
                  <a:schemeClr val="tx2"/>
                </a:solidFill>
              </a:rPr>
              <a:t>sum,esse,fui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7124700" y="3047980"/>
            <a:ext cx="3835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SIM</a:t>
            </a: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SIS</a:t>
            </a: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/>
                </a:solidFill>
              </a:rPr>
              <a:t>SIT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1.SIMUS</a:t>
            </a: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/>
                </a:solidFill>
              </a:rPr>
              <a:t>SITIS</a:t>
            </a: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/>
                </a:solidFill>
              </a:rPr>
              <a:t>SINT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812800" y="2931755"/>
            <a:ext cx="4521200" cy="2553891"/>
          </a:xfrm>
          <a:prstGeom prst="wedgeRoundRectCallout">
            <a:avLst>
              <a:gd name="adj1" fmla="val -12786"/>
              <a:gd name="adj2" fmla="val -72126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OBLIK NA –UM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(umjesto –um  &gt;   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-</a:t>
            </a:r>
            <a:r>
              <a:rPr lang="hr-HR" sz="3600" b="1" dirty="0" err="1" smtClean="0">
                <a:solidFill>
                  <a:schemeClr val="tx2"/>
                </a:solidFill>
              </a:rPr>
              <a:t>us</a:t>
            </a:r>
            <a:r>
              <a:rPr lang="hr-HR" sz="3600" b="1" dirty="0" smtClean="0">
                <a:solidFill>
                  <a:schemeClr val="tx2"/>
                </a:solidFill>
              </a:rPr>
              <a:t>,-a,-um 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 -i, -</a:t>
            </a:r>
            <a:r>
              <a:rPr lang="hr-HR" sz="3600" b="1" dirty="0" err="1" smtClean="0">
                <a:solidFill>
                  <a:schemeClr val="tx2"/>
                </a:solidFill>
              </a:rPr>
              <a:t>ae</a:t>
            </a:r>
            <a:r>
              <a:rPr lang="hr-HR" sz="3600" b="1" dirty="0" smtClean="0">
                <a:solidFill>
                  <a:schemeClr val="tx2"/>
                </a:solidFill>
              </a:rPr>
              <a:t>, -a  )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6159500" y="2312452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KONJUNKTIV PREZENTA</a:t>
            </a: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09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err="1">
                <a:solidFill>
                  <a:schemeClr val="tx2"/>
                </a:solidFill>
              </a:rPr>
              <a:t>s</a:t>
            </a:r>
            <a:r>
              <a:rPr lang="hr-HR" sz="4400" b="1" dirty="0" err="1" smtClean="0">
                <a:solidFill>
                  <a:schemeClr val="tx2"/>
                </a:solidFill>
              </a:rPr>
              <a:t>cribo</a:t>
            </a:r>
            <a:r>
              <a:rPr lang="hr-HR" sz="4400" b="1" dirty="0" smtClean="0">
                <a:solidFill>
                  <a:schemeClr val="tx2"/>
                </a:solidFill>
              </a:rPr>
              <a:t> 3 (</a:t>
            </a:r>
            <a:r>
              <a:rPr lang="hr-HR" sz="4400" b="1" dirty="0" err="1" smtClean="0">
                <a:solidFill>
                  <a:schemeClr val="tx2"/>
                </a:solidFill>
              </a:rPr>
              <a:t>scribere</a:t>
            </a:r>
            <a:r>
              <a:rPr lang="hr-HR" sz="4400" b="1" dirty="0" smtClean="0">
                <a:solidFill>
                  <a:schemeClr val="tx2"/>
                </a:solidFill>
              </a:rPr>
              <a:t>) </a:t>
            </a:r>
            <a:r>
              <a:rPr lang="hr-HR" sz="4400" b="1" dirty="0" err="1" smtClean="0">
                <a:solidFill>
                  <a:schemeClr val="tx2"/>
                </a:solidFill>
              </a:rPr>
              <a:t>scripsi</a:t>
            </a:r>
            <a:r>
              <a:rPr lang="hr-HR" sz="4400" b="1" dirty="0" smtClean="0">
                <a:solidFill>
                  <a:schemeClr val="tx2"/>
                </a:solidFill>
              </a:rPr>
              <a:t>, </a:t>
            </a:r>
            <a:r>
              <a:rPr lang="hr-HR" sz="4400" b="1" dirty="0" err="1" smtClean="0">
                <a:solidFill>
                  <a:schemeClr val="tx2"/>
                </a:solidFill>
              </a:rPr>
              <a:t>scriptum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33046" y="1905001"/>
            <a:ext cx="6212254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1. </a:t>
            </a:r>
            <a:r>
              <a:rPr lang="hr-HR" sz="3600" b="1" dirty="0" err="1" smtClean="0">
                <a:solidFill>
                  <a:schemeClr val="tx2"/>
                </a:solidFill>
              </a:rPr>
              <a:t>scriptus</a:t>
            </a:r>
            <a:r>
              <a:rPr lang="hr-HR" sz="3600" b="1" dirty="0" smtClean="0">
                <a:solidFill>
                  <a:schemeClr val="tx2"/>
                </a:solidFill>
              </a:rPr>
              <a:t>, -a, -um  SIM</a:t>
            </a:r>
            <a:endParaRPr lang="hr-HR" sz="3600" b="1" dirty="0">
              <a:solidFill>
                <a:schemeClr val="tx2"/>
              </a:solidFill>
            </a:endParaRPr>
          </a:p>
          <a:p>
            <a:pPr marL="0" lvl="4" indent="0">
              <a:spcBef>
                <a:spcPts val="1800"/>
              </a:spcBef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</a:t>
            </a:r>
            <a:r>
              <a:rPr lang="hr-HR" sz="3600" b="1" dirty="0" err="1" smtClean="0">
                <a:solidFill>
                  <a:schemeClr val="tx2"/>
                </a:solidFill>
              </a:rPr>
              <a:t>scriptus</a:t>
            </a:r>
            <a:r>
              <a:rPr lang="hr-HR" sz="3600" b="1" dirty="0" smtClean="0">
                <a:solidFill>
                  <a:schemeClr val="tx2"/>
                </a:solidFill>
              </a:rPr>
              <a:t>, -a, -um  SIS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</a:t>
            </a:r>
            <a:r>
              <a:rPr lang="hr-HR" sz="3600" b="1" dirty="0" err="1">
                <a:solidFill>
                  <a:schemeClr val="tx2"/>
                </a:solidFill>
              </a:rPr>
              <a:t>scriptus</a:t>
            </a:r>
            <a:r>
              <a:rPr lang="hr-HR" sz="3600" b="1" dirty="0">
                <a:solidFill>
                  <a:schemeClr val="tx2"/>
                </a:solidFill>
              </a:rPr>
              <a:t>, -a, -</a:t>
            </a:r>
            <a:r>
              <a:rPr lang="hr-HR" sz="3600" b="1" dirty="0" smtClean="0">
                <a:solidFill>
                  <a:schemeClr val="tx2"/>
                </a:solidFill>
              </a:rPr>
              <a:t>um  </a:t>
            </a:r>
            <a:r>
              <a:rPr lang="hr-HR" sz="3600" b="1" dirty="0">
                <a:solidFill>
                  <a:schemeClr val="tx2"/>
                </a:solidFill>
              </a:rPr>
              <a:t>SIT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1.</a:t>
            </a:r>
            <a:r>
              <a:rPr lang="hr-HR" sz="3600" b="1" dirty="0">
                <a:solidFill>
                  <a:schemeClr val="tx2"/>
                </a:solidFill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</a:rPr>
              <a:t>scripti</a:t>
            </a:r>
            <a:r>
              <a:rPr lang="hr-HR" sz="3600" b="1" dirty="0" smtClean="0">
                <a:solidFill>
                  <a:schemeClr val="tx2"/>
                </a:solidFill>
              </a:rPr>
              <a:t>, </a:t>
            </a:r>
            <a:r>
              <a:rPr lang="hr-HR" sz="3600" b="1" dirty="0">
                <a:solidFill>
                  <a:schemeClr val="tx2"/>
                </a:solidFill>
              </a:rPr>
              <a:t>-</a:t>
            </a:r>
            <a:r>
              <a:rPr lang="hr-HR" sz="3600" b="1" dirty="0" err="1" smtClean="0">
                <a:solidFill>
                  <a:schemeClr val="tx2"/>
                </a:solidFill>
              </a:rPr>
              <a:t>ae</a:t>
            </a:r>
            <a:r>
              <a:rPr lang="hr-HR" sz="3600" b="1" dirty="0" smtClean="0">
                <a:solidFill>
                  <a:schemeClr val="tx2"/>
                </a:solidFill>
              </a:rPr>
              <a:t>, -a  SIMUS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2. </a:t>
            </a:r>
            <a:r>
              <a:rPr lang="hr-HR" sz="3600" b="1" dirty="0" err="1">
                <a:solidFill>
                  <a:schemeClr val="tx2"/>
                </a:solidFill>
              </a:rPr>
              <a:t>scripti</a:t>
            </a:r>
            <a:r>
              <a:rPr lang="hr-HR" sz="3600" b="1" dirty="0">
                <a:solidFill>
                  <a:schemeClr val="tx2"/>
                </a:solidFill>
              </a:rPr>
              <a:t>, -</a:t>
            </a:r>
            <a:r>
              <a:rPr lang="hr-HR" sz="3600" b="1" dirty="0" err="1">
                <a:solidFill>
                  <a:schemeClr val="tx2"/>
                </a:solidFill>
              </a:rPr>
              <a:t>ae</a:t>
            </a:r>
            <a:r>
              <a:rPr lang="hr-HR" sz="3600" b="1" dirty="0">
                <a:solidFill>
                  <a:schemeClr val="tx2"/>
                </a:solidFill>
              </a:rPr>
              <a:t>, -</a:t>
            </a:r>
            <a:r>
              <a:rPr lang="hr-HR" sz="3600" b="1" dirty="0" smtClean="0">
                <a:solidFill>
                  <a:schemeClr val="tx2"/>
                </a:solidFill>
              </a:rPr>
              <a:t>a  </a:t>
            </a:r>
            <a:r>
              <a:rPr lang="hr-HR" sz="3600" b="1" dirty="0">
                <a:solidFill>
                  <a:schemeClr val="tx2"/>
                </a:solidFill>
              </a:rPr>
              <a:t>SITIS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3. </a:t>
            </a:r>
            <a:r>
              <a:rPr lang="hr-HR" sz="3600" b="1" dirty="0" err="1">
                <a:solidFill>
                  <a:schemeClr val="tx2"/>
                </a:solidFill>
              </a:rPr>
              <a:t>scripti</a:t>
            </a:r>
            <a:r>
              <a:rPr lang="hr-HR" sz="3600" b="1" dirty="0">
                <a:solidFill>
                  <a:schemeClr val="tx2"/>
                </a:solidFill>
              </a:rPr>
              <a:t>, -</a:t>
            </a:r>
            <a:r>
              <a:rPr lang="hr-HR" sz="3600" b="1" dirty="0" err="1">
                <a:solidFill>
                  <a:schemeClr val="tx2"/>
                </a:solidFill>
              </a:rPr>
              <a:t>ae</a:t>
            </a:r>
            <a:r>
              <a:rPr lang="hr-HR" sz="3600" b="1" dirty="0">
                <a:solidFill>
                  <a:schemeClr val="tx2"/>
                </a:solidFill>
              </a:rPr>
              <a:t>, -</a:t>
            </a:r>
            <a:r>
              <a:rPr lang="hr-HR" sz="3600" b="1" dirty="0" smtClean="0">
                <a:solidFill>
                  <a:schemeClr val="tx2"/>
                </a:solidFill>
              </a:rPr>
              <a:t>a  </a:t>
            </a:r>
            <a:r>
              <a:rPr lang="hr-HR" sz="3600" b="1" dirty="0">
                <a:solidFill>
                  <a:schemeClr val="tx2"/>
                </a:solidFill>
              </a:rPr>
              <a:t>SINT</a:t>
            </a:r>
          </a:p>
          <a:p>
            <a:pPr marL="0" indent="0">
              <a:buNone/>
            </a:pPr>
            <a:endParaRPr lang="hr-HR" sz="3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hr-HR" sz="3600" b="1" dirty="0">
              <a:solidFill>
                <a:schemeClr val="tx2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1" y="2628901"/>
            <a:ext cx="4229099" cy="42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42900" y="457518"/>
            <a:ext cx="10782300" cy="1188720"/>
          </a:xfrm>
        </p:spPr>
        <p:txBody>
          <a:bodyPr>
            <a:normAutofit/>
          </a:bodyPr>
          <a:lstStyle/>
          <a:p>
            <a:r>
              <a:rPr lang="hr-HR" b="1" dirty="0" smtClean="0"/>
              <a:t>UPOTREBA U </a:t>
            </a:r>
            <a:r>
              <a:rPr lang="hr-HR" b="1" dirty="0"/>
              <a:t>JEDNOSTAVNIM</a:t>
            </a:r>
            <a:r>
              <a:rPr lang="hr-HR" b="1" dirty="0" smtClean="0"/>
              <a:t>/ NEZAVISNIM REČENICAMA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42900" y="1905001"/>
            <a:ext cx="10782300" cy="4267200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STROGA ZABRANA u 2.l.sg. i pl. </a:t>
            </a:r>
            <a:r>
              <a:rPr lang="hr-HR" sz="3600" b="1" dirty="0">
                <a:solidFill>
                  <a:schemeClr val="tx2"/>
                </a:solidFill>
              </a:rPr>
              <a:t>u</a:t>
            </a:r>
            <a:r>
              <a:rPr lang="hr-HR" sz="3600" b="1" dirty="0" smtClean="0">
                <a:solidFill>
                  <a:schemeClr val="tx2"/>
                </a:solidFill>
              </a:rPr>
              <a:t>z negaciju NE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Ne </a:t>
            </a:r>
            <a:r>
              <a:rPr lang="hr-HR" sz="3600" b="1" dirty="0" smtClean="0">
                <a:solidFill>
                  <a:srgbClr val="FF0000"/>
                </a:solidFill>
              </a:rPr>
              <a:t>credideris</a:t>
            </a:r>
            <a:r>
              <a:rPr lang="hr-HR" sz="3600" b="1" dirty="0" smtClean="0">
                <a:solidFill>
                  <a:schemeClr val="tx2"/>
                </a:solidFill>
              </a:rPr>
              <a:t> mendaci </a:t>
            </a:r>
            <a:r>
              <a:rPr lang="hr-HR" sz="3600" b="1" dirty="0" smtClean="0">
                <a:solidFill>
                  <a:schemeClr val="tx2"/>
                </a:solidFill>
              </a:rPr>
              <a:t>homini!</a:t>
            </a:r>
            <a:endParaRPr lang="hr-HR" sz="3600" b="1" dirty="0" smtClean="0">
              <a:solidFill>
                <a:schemeClr val="tx2"/>
              </a:solidFill>
            </a:endParaRPr>
          </a:p>
          <a:p>
            <a:r>
              <a:rPr lang="hr-HR" sz="3600" b="1" dirty="0" smtClean="0">
                <a:solidFill>
                  <a:schemeClr val="tx2"/>
                </a:solidFill>
              </a:rPr>
              <a:t>Da nisi vjerovao/da se nisi usudio vjerovati </a:t>
            </a:r>
            <a:r>
              <a:rPr lang="hr-HR" sz="3600" b="1" dirty="0" err="1" smtClean="0">
                <a:solidFill>
                  <a:schemeClr val="tx2"/>
                </a:solidFill>
              </a:rPr>
              <a:t>lažljvcu</a:t>
            </a:r>
            <a:r>
              <a:rPr lang="hr-HR" sz="3600" b="1" dirty="0" smtClean="0">
                <a:solidFill>
                  <a:schemeClr val="tx2"/>
                </a:solidFill>
              </a:rPr>
              <a:t>!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Ne </a:t>
            </a:r>
            <a:r>
              <a:rPr lang="hr-HR" sz="3600" b="1" dirty="0" err="1" smtClean="0">
                <a:solidFill>
                  <a:srgbClr val="FF0000"/>
                </a:solidFill>
              </a:rPr>
              <a:t>fueritis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</a:rPr>
              <a:t>mendaces</a:t>
            </a:r>
            <a:r>
              <a:rPr lang="hr-HR" sz="3600" b="1" dirty="0" smtClean="0">
                <a:solidFill>
                  <a:schemeClr val="tx2"/>
                </a:solidFill>
              </a:rPr>
              <a:t>!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Da se niste usudili biti lažljivci!</a:t>
            </a:r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7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s motivom trešnje u cvatu (široki zaslon)</Template>
  <TotalTime>0</TotalTime>
  <Words>245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Cambria</vt:lpstr>
      <vt:lpstr>Cherry Blossom 16x9</vt:lpstr>
      <vt:lpstr>Konjunktiv perfekta aktivnog i pasivnog</vt:lpstr>
      <vt:lpstr>TVORBA - AKTIV </vt:lpstr>
      <vt:lpstr>scribo 3 (scribere) scripsi, scriptum</vt:lpstr>
      <vt:lpstr>TVORBA - PASIV </vt:lpstr>
      <vt:lpstr>scribo 3 (scribere) scripsi, scriptum</vt:lpstr>
      <vt:lpstr>UPOTREBA U JEDNOSTAVNIM/ NEZAVISNIM REČENICAMA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2014-11-14T08:56:52Z</dcterms:created>
  <dcterms:modified xsi:type="dcterms:W3CDTF">2014-11-14T15:05:22Z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